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y="5143500" cx="9144000"/>
  <p:notesSz cx="6858000" cy="9144000"/>
  <p:embeddedFontLst>
    <p:embeddedFont>
      <p:font typeface="IBM Plex Sans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IBM Plex Sa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B6AF8A-ED8E-4A9C-B50A-16B2C338177B}">
  <a:tblStyle styleId="{B8B6AF8A-ED8E-4A9C-B50A-16B2C338177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2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4.xml"/><Relationship Id="rId44" Type="http://schemas.openxmlformats.org/officeDocument/2006/relationships/font" Target="fonts/IBMPlexSansSemiBold-regular.fntdata"/><Relationship Id="rId21" Type="http://schemas.openxmlformats.org/officeDocument/2006/relationships/slide" Target="slides/slide13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6.xml"/><Relationship Id="rId46" Type="http://schemas.openxmlformats.org/officeDocument/2006/relationships/font" Target="fonts/IBMPlexSansSemiBold-italic.fntdata"/><Relationship Id="rId23" Type="http://schemas.openxmlformats.org/officeDocument/2006/relationships/slide" Target="slides/slide15.xml"/><Relationship Id="rId45" Type="http://schemas.openxmlformats.org/officeDocument/2006/relationships/font" Target="fonts/IBMPlexSans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47" Type="http://schemas.openxmlformats.org/officeDocument/2006/relationships/font" Target="fonts/IBMPlexSansSemiBold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font" Target="fonts/IBMPlexSans-bold.fntdata"/><Relationship Id="rId14" Type="http://schemas.openxmlformats.org/officeDocument/2006/relationships/slide" Target="slides/slide6.xml"/><Relationship Id="rId36" Type="http://schemas.openxmlformats.org/officeDocument/2006/relationships/font" Target="fonts/IBMPlexSans-regular.fntdata"/><Relationship Id="rId17" Type="http://schemas.openxmlformats.org/officeDocument/2006/relationships/slide" Target="slides/slide9.xml"/><Relationship Id="rId39" Type="http://schemas.openxmlformats.org/officeDocument/2006/relationships/font" Target="fonts/IBMPlexSans-boldItalic.fntdata"/><Relationship Id="rId16" Type="http://schemas.openxmlformats.org/officeDocument/2006/relationships/slide" Target="slides/slide8.xml"/><Relationship Id="rId38" Type="http://schemas.openxmlformats.org/officeDocument/2006/relationships/font" Target="fonts/IBMPlexSans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7c153ee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47c153ee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59d5c2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59d5c2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2f55f9f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2f55f9f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72a6608fc8_1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72a6608fc8_1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559d5c29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559d5c29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45a34eb6f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45a34eb6f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72a6608fc8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72a6608fc8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72a6608fc8_1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72a6608fc8_1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81d8c2c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781d8c2c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781d8c2c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781d8c2c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781d8c2c1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781d8c2c1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2a6608fc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2a6608fc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781d8c2c1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781d8c2c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781d8c2c1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781d8c2c1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781d8c2c1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781d8c2c1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622dc156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622dc156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622dc156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622dc156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622dc156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622dc156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8b3a991f8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38b3a991f8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622dc156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622dc156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781d8c2c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781d8c2c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00391fea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00391fea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2a6608fc8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2a6608fc8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007bd500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007bd500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076440073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076440073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72a6608fc8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72a6608fc8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2a6608fc8_1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2a6608fc8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gif"/><Relationship Id="rId4" Type="http://schemas.openxmlformats.org/officeDocument/2006/relationships/image" Target="../media/image30.gif"/><Relationship Id="rId5" Type="http://schemas.openxmlformats.org/officeDocument/2006/relationships/image" Target="../media/image38.gif"/><Relationship Id="rId6" Type="http://schemas.openxmlformats.org/officeDocument/2006/relationships/image" Target="../media/image3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gif"/><Relationship Id="rId4" Type="http://schemas.openxmlformats.org/officeDocument/2006/relationships/image" Target="../media/image30.gif"/><Relationship Id="rId5" Type="http://schemas.openxmlformats.org/officeDocument/2006/relationships/image" Target="../media/image38.gif"/><Relationship Id="rId6" Type="http://schemas.openxmlformats.org/officeDocument/2006/relationships/image" Target="../media/image3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540000" y="720000"/>
            <a:ext cx="43965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Знакомство </a:t>
            </a:r>
            <a:br>
              <a:rPr lang="ru" sz="3200"/>
            </a:br>
            <a:r>
              <a:rPr lang="ru" sz="3200"/>
              <a:t>с языками программирования</a:t>
            </a:r>
            <a:endParaRPr sz="3200"/>
          </a:p>
        </p:txBody>
      </p:sp>
      <p:sp>
        <p:nvSpPr>
          <p:cNvPr id="350" name="Google Shape;350;p66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2</a:t>
            </a:r>
            <a:endParaRPr sz="1000"/>
          </a:p>
        </p:txBody>
      </p:sp>
      <p:pic>
        <p:nvPicPr>
          <p:cNvPr descr="preencoded.png" id="351" name="Google Shape;3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9925" y="1606450"/>
            <a:ext cx="4154075" cy="1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74" name="Google Shape;474;p7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№11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80" name="Google Shape;480;p7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№11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1" name="Google Shape;481;p76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выводит случайное </a:t>
            </a:r>
            <a:r>
              <a:rPr lang="ru">
                <a:solidFill>
                  <a:schemeClr val="dk1"/>
                </a:solidFill>
              </a:rPr>
              <a:t>трехзначное</a:t>
            </a:r>
            <a:r>
              <a:rPr lang="ru">
                <a:solidFill>
                  <a:schemeClr val="dk1"/>
                </a:solidFill>
              </a:rPr>
              <a:t> число и удаляет вторую цифру этого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456 -&gt; 46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782 -&gt; 72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918 -&gt; 98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2" name="Google Shape;482;p7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88" name="Google Shape;488;p7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№11.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9" name="Google Shape;489;p77"/>
          <p:cNvSpPr txBox="1"/>
          <p:nvPr/>
        </p:nvSpPr>
        <p:spPr>
          <a:xfrm>
            <a:off x="536400" y="1260000"/>
            <a:ext cx="4547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выводит случайное трехзначное число и удаляет вторую цифру этого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456 -&gt; 46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782 -&gt; 72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918 -&gt; 98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0" name="Google Shape;490;p7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96" name="Google Shape;496;p7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02" name="Google Shape;502;p7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№12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3" name="Google Shape;503;p79"/>
          <p:cNvSpPr txBox="1"/>
          <p:nvPr/>
        </p:nvSpPr>
        <p:spPr>
          <a:xfrm>
            <a:off x="536400" y="1260000"/>
            <a:ext cx="4547400" cy="2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будет принимать на вход два числа и выводить, является ли второе число кратным первому. Если число 2 не кратно числу 1, то программа выводит остаток от деления.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34, 5 -&gt; не кратно, остаток 4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16, 4 -&gt; кратно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79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10" name="Google Shape;510;p8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№12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1" name="Google Shape;511;p80"/>
          <p:cNvSpPr txBox="1"/>
          <p:nvPr/>
        </p:nvSpPr>
        <p:spPr>
          <a:xfrm>
            <a:off x="536400" y="1260000"/>
            <a:ext cx="45474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будет принимать на вход два числа и выводить, является ли второе число кратным первому. Если число 2 не кратно числу 1, то программа выводит остаток от деления.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34, 5 -&gt; не кратно, остаток 4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16, 4 -&gt; кратно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2" name="Google Shape;512;p8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18" name="Google Shape;518;p81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19" name="Google Shape;5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1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26" name="Google Shape;526;p8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№14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32" name="Google Shape;532;p8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№14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3" name="Google Shape;533;p83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и проверяет, кратно ли оно одновременно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7 и 23.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14 -&gt;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46 -&gt;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161 -&gt; да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8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40" name="Google Shape;540;p8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№14.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84"/>
          <p:cNvSpPr txBox="1"/>
          <p:nvPr/>
        </p:nvSpPr>
        <p:spPr>
          <a:xfrm>
            <a:off x="536400" y="1260000"/>
            <a:ext cx="4547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и проверяет, кратно ли оно одновременно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7 и 23.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14 -&gt;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46 -&gt;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161 -&gt; да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2" name="Google Shape;542;p8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67"/>
          <p:cNvCxnSpPr>
            <a:stCxn id="357" idx="4"/>
            <a:endCxn id="358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67"/>
          <p:cNvCxnSpPr>
            <a:stCxn id="358" idx="4"/>
            <a:endCxn id="360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67"/>
          <p:cNvCxnSpPr>
            <a:stCxn id="360" idx="4"/>
            <a:endCxn id="362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7"/>
          <p:cNvSpPr txBox="1"/>
          <p:nvPr>
            <p:ph idx="1" type="subTitle"/>
          </p:nvPr>
        </p:nvSpPr>
        <p:spPr>
          <a:xfrm>
            <a:off x="1008000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Знакомство </a:t>
            </a:r>
            <a:br>
              <a:rPr lang="ru"/>
            </a:br>
            <a:r>
              <a:rPr lang="ru"/>
              <a:t>с языком програм- мирования  С#</a:t>
            </a:r>
            <a:endParaRPr/>
          </a:p>
        </p:txBody>
      </p:sp>
      <p:sp>
        <p:nvSpPr>
          <p:cNvPr id="357" name="Google Shape;357;p67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67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67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2" name="Google Shape;362;p67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7"/>
          <p:cNvSpPr txBox="1"/>
          <p:nvPr>
            <p:ph idx="2" type="subTitle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</a:t>
            </a:r>
            <a:endParaRPr/>
          </a:p>
        </p:txBody>
      </p:sp>
      <p:sp>
        <p:nvSpPr>
          <p:cNvPr id="365" name="Google Shape;365;p67"/>
          <p:cNvSpPr txBox="1"/>
          <p:nvPr>
            <p:ph idx="3" type="subTitle"/>
          </p:nvPr>
        </p:nvSpPr>
        <p:spPr>
          <a:xfrm>
            <a:off x="1008000" y="312445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Лекция 2. Массивы </a:t>
            </a:r>
            <a:br>
              <a:rPr lang="ru">
                <a:solidFill>
                  <a:srgbClr val="252525"/>
                </a:solidFill>
              </a:rPr>
            </a:br>
            <a:r>
              <a:rPr lang="ru">
                <a:solidFill>
                  <a:srgbClr val="252525"/>
                </a:solidFill>
              </a:rPr>
              <a:t>и функции в програм- мировании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366" name="Google Shape;366;p67"/>
          <p:cNvSpPr txBox="1"/>
          <p:nvPr>
            <p:ph idx="4" type="subTitle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Семинар 2.</a:t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7" name="Google Shape;367;p6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368" name="Google Shape;368;p6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cxnSp>
        <p:nvCxnSpPr>
          <p:cNvPr id="369" name="Google Shape;369;p67"/>
          <p:cNvCxnSpPr>
            <a:stCxn id="370" idx="4"/>
            <a:endCxn id="371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67"/>
          <p:cNvCxnSpPr>
            <a:stCxn id="371" idx="4"/>
            <a:endCxn id="373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7"/>
          <p:cNvCxnSpPr>
            <a:stCxn id="373" idx="4"/>
            <a:endCxn id="375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67"/>
          <p:cNvSpPr txBox="1"/>
          <p:nvPr>
            <p:ph idx="1" type="subTitle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3.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0" name="Google Shape;370;p67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67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67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7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7"/>
          <p:cNvSpPr txBox="1"/>
          <p:nvPr>
            <p:ph idx="2" type="subTitle"/>
          </p:nvPr>
        </p:nvSpPr>
        <p:spPr>
          <a:xfrm>
            <a:off x="3114013" y="2288875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3.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Функции</a:t>
            </a:r>
            <a:r>
              <a:rPr lang="ru">
                <a:solidFill>
                  <a:schemeClr val="lt2"/>
                </a:solidFill>
              </a:rPr>
              <a:t> </a:t>
            </a:r>
            <a:r>
              <a:rPr lang="ru">
                <a:solidFill>
                  <a:schemeClr val="lt2"/>
                </a:solidFill>
              </a:rPr>
              <a:t>(продолжение)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8" name="Google Shape;378;p67"/>
          <p:cNvSpPr txBox="1"/>
          <p:nvPr>
            <p:ph idx="3" type="subTitle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67"/>
          <p:cNvSpPr txBox="1"/>
          <p:nvPr>
            <p:ph idx="4" type="subTitle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80" name="Google Shape;380;p67"/>
          <p:cNvCxnSpPr>
            <a:stCxn id="381" idx="4"/>
            <a:endCxn id="382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67"/>
          <p:cNvCxnSpPr>
            <a:stCxn id="382" idx="4"/>
            <a:endCxn id="384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67"/>
          <p:cNvCxnSpPr>
            <a:stCxn id="384" idx="4"/>
            <a:endCxn id="386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67"/>
          <p:cNvSpPr txBox="1"/>
          <p:nvPr>
            <p:ph idx="1" type="subTitle"/>
          </p:nvPr>
        </p:nvSpPr>
        <p:spPr>
          <a:xfrm>
            <a:off x="5220052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4.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Двумерные массивы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и рекурсия.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1" name="Google Shape;381;p67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67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p67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67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67"/>
          <p:cNvSpPr txBox="1"/>
          <p:nvPr>
            <p:ph idx="2" type="subTitle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6.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9" name="Google Shape;389;p67"/>
          <p:cNvSpPr txBox="1"/>
          <p:nvPr>
            <p:ph idx="3" type="subTitle"/>
          </p:nvPr>
        </p:nvSpPr>
        <p:spPr>
          <a:xfrm>
            <a:off x="5220038" y="3124438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5.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Как не нужно писать код. Часть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0" name="Google Shape;390;p67"/>
          <p:cNvSpPr txBox="1"/>
          <p:nvPr>
            <p:ph idx="4" type="subTitle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7.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91" name="Google Shape;391;p67"/>
          <p:cNvCxnSpPr>
            <a:stCxn id="392" idx="4"/>
            <a:endCxn id="393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67"/>
          <p:cNvCxnSpPr>
            <a:stCxn id="393" idx="4"/>
            <a:endCxn id="395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67"/>
          <p:cNvSpPr txBox="1"/>
          <p:nvPr>
            <p:ph idx="1" type="subTitle"/>
          </p:nvPr>
        </p:nvSpPr>
        <p:spPr>
          <a:xfrm>
            <a:off x="7326063" y="1440000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6. Как не нужно писать код. Часть 2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67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67"/>
          <p:cNvSpPr txBox="1"/>
          <p:nvPr>
            <p:ph idx="2" type="subTitle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8.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8" name="Google Shape;398;p67"/>
          <p:cNvSpPr txBox="1"/>
          <p:nvPr>
            <p:ph idx="3" type="subTitle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9.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48" name="Google Shape;548;p8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№16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54" name="Google Shape;554;p8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№16.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5" name="Google Shape;555;p86"/>
          <p:cNvSpPr txBox="1"/>
          <p:nvPr/>
        </p:nvSpPr>
        <p:spPr>
          <a:xfrm>
            <a:off x="536400" y="1260000"/>
            <a:ext cx="45474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два числа и проверяет, является ли одно число квадратом другого.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5, 25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-4, 16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25, 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8,9  -&gt;  нет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62" name="Google Shape;562;p8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№16.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3" name="Google Shape;563;p87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два числа и проверяет, является ли одно число квадратом другого.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5, 25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-4, 16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25, 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8,9  -&gt;  нет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8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570" name="Google Shape;57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4" name="Google Shape;574;p8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5" name="Google Shape;575;p8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81" name="Google Shape;581;p8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87" name="Google Shape;587;p9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588" name="Google Shape;5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9" name="Google Shape;589;p90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{B8B6AF8A-ED8E-4A9C-B50A-16B2C338177B}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10: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трёхзначное число и на выходе показывает вторую цифру этого числа.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456 -&gt;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782 -&gt; 8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918 -&gt; 1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13: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выводит третью цифру заданного числа или сообщает,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что третьей цифры нет.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645 -&gt;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78 -&gt; третьей цифры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32679 -&gt; 6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15: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цифру, обозначающую день недели, и проверяет, является ли этот день выходным.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/>
          <p:nvPr/>
        </p:nvSpPr>
        <p:spPr>
          <a:xfrm>
            <a:off x="540000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5" name="Google Shape;595;p91"/>
          <p:cNvSpPr txBox="1"/>
          <p:nvPr/>
        </p:nvSpPr>
        <p:spPr>
          <a:xfrm>
            <a:off x="616175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6" name="Google Shape;5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91"/>
          <p:cNvSpPr txBox="1"/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8" name="Google Shape;598;p91"/>
          <p:cNvSpPr txBox="1"/>
          <p:nvPr/>
        </p:nvSpPr>
        <p:spPr>
          <a:xfrm>
            <a:off x="3350875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sp>
        <p:nvSpPr>
          <p:cNvPr id="599" name="Google Shape;599;p9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descr="preencoded.png" id="600" name="Google Shape;60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1" name="Google Shape;601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7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607" name="Google Shape;607;p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608" name="Google Shape;6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 семинара №1</a:t>
            </a:r>
            <a:endParaRPr/>
          </a:p>
        </p:txBody>
      </p:sp>
      <p:sp>
        <p:nvSpPr>
          <p:cNvPr id="404" name="Google Shape;404;p6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405" name="Google Shape;4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6" name="Google Shape;406;p68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{B8B6AF8A-ED8E-4A9C-B50A-16B2C338177B}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два числа и выдает, какое число большее, а какое меньшее.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5; b = 7 -&gt;  max =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2 b = 10 -&gt; max = 10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-9 b = -3 -&gt; max = -3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4: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три числа и выдает максимальное из этих чисел.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2, 3, 7 -&gt;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 5 78 -&gt; 78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22 3 9 -&gt; 22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6: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и выдает, является ли число четным (делится ли оно на два без остатка).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4 -&gt; да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-3 -&gt;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8: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(N), а на выходе показывает все чётные числа от 1 до N.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2, 4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8 -&gt; 2, 4, 6, 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70"/>
          <p:cNvCxnSpPr>
            <a:stCxn id="423" idx="6"/>
            <a:endCxn id="424" idx="2"/>
          </p:cNvCxnSpPr>
          <p:nvPr/>
        </p:nvCxnSpPr>
        <p:spPr>
          <a:xfrm>
            <a:off x="3891205" y="1679701"/>
            <a:ext cx="2386800" cy="4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70"/>
          <p:cNvCxnSpPr>
            <a:stCxn id="424" idx="6"/>
            <a:endCxn id="426" idx="2"/>
          </p:cNvCxnSpPr>
          <p:nvPr/>
        </p:nvCxnSpPr>
        <p:spPr>
          <a:xfrm>
            <a:off x="6757320" y="1683990"/>
            <a:ext cx="238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70"/>
          <p:cNvCxnSpPr>
            <a:stCxn id="428" idx="6"/>
            <a:endCxn id="423" idx="2"/>
          </p:cNvCxnSpPr>
          <p:nvPr/>
        </p:nvCxnSpPr>
        <p:spPr>
          <a:xfrm>
            <a:off x="1019375" y="1679707"/>
            <a:ext cx="2392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70"/>
          <p:cNvSpPr txBox="1"/>
          <p:nvPr>
            <p:ph idx="1" type="subTitle"/>
          </p:nvPr>
        </p:nvSpPr>
        <p:spPr>
          <a:xfrm>
            <a:off x="540009" y="1930910"/>
            <a:ext cx="2671500" cy="80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/>
              <a:t>Сегодня -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Продолжение: </a:t>
            </a:r>
            <a:br>
              <a:rPr lang="ru"/>
            </a:br>
            <a:r>
              <a:rPr lang="ru"/>
              <a:t>задачи уровня </a:t>
            </a:r>
            <a:br>
              <a:rPr lang="ru"/>
            </a:br>
            <a:r>
              <a:rPr lang="ru"/>
              <a:t>“Почувствуй себя интерном”</a:t>
            </a:r>
            <a:endParaRPr/>
          </a:p>
        </p:txBody>
      </p:sp>
      <p:sp>
        <p:nvSpPr>
          <p:cNvPr id="428" name="Google Shape;428;p70"/>
          <p:cNvSpPr/>
          <p:nvPr/>
        </p:nvSpPr>
        <p:spPr>
          <a:xfrm>
            <a:off x="539975" y="1440007"/>
            <a:ext cx="479400" cy="479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23" name="Google Shape;423;p70"/>
          <p:cNvSpPr/>
          <p:nvPr/>
        </p:nvSpPr>
        <p:spPr>
          <a:xfrm>
            <a:off x="3411805" y="1440001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2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6277920" y="1444290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3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30" name="Google Shape;430;p70"/>
          <p:cNvSpPr txBox="1"/>
          <p:nvPr>
            <p:ph idx="4" type="subTitle"/>
          </p:nvPr>
        </p:nvSpPr>
        <p:spPr>
          <a:xfrm>
            <a:off x="3411817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джуном”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1" name="Google Shape;431;p70"/>
          <p:cNvSpPr txBox="1"/>
          <p:nvPr>
            <p:ph idx="7" type="subTitle"/>
          </p:nvPr>
        </p:nvSpPr>
        <p:spPr>
          <a:xfrm>
            <a:off x="6283625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мидлом”</a:t>
            </a:r>
            <a:endParaRPr/>
          </a:p>
        </p:txBody>
      </p:sp>
      <p:sp>
        <p:nvSpPr>
          <p:cNvPr id="432" name="Google Shape;432;p7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33" name="Google Shape;433;p7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Семинары блока “Знакомство с языками программирования”</a:t>
            </a:r>
            <a:endParaRPr/>
          </a:p>
        </p:txBody>
      </p:sp>
      <p:pic>
        <p:nvPicPr>
          <p:cNvPr id="434" name="Google Shape;4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000" y="3425050"/>
            <a:ext cx="1648569" cy="14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Формат работы: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0" name="Google Shape;440;p71"/>
          <p:cNvSpPr txBox="1"/>
          <p:nvPr>
            <p:ph idx="1" type="subTitle"/>
          </p:nvPr>
        </p:nvSpPr>
        <p:spPr>
          <a:xfrm>
            <a:off x="540000" y="1168500"/>
            <a:ext cx="53757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Вопросы, обсуждение домашнего задания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Демонстрация решения задачи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в сессионных залах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Обсуждение программы (решения задачи) в общем зале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442" name="Google Shape;4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97999" y="1125275"/>
            <a:ext cx="1737450" cy="35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48" name="Google Shape;448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54" name="Google Shape;454;p7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решения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60" name="Google Shape;460;p7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Демонстрация решения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74"/>
          <p:cNvSpPr txBox="1"/>
          <p:nvPr/>
        </p:nvSpPr>
        <p:spPr>
          <a:xfrm>
            <a:off x="536400" y="1260000"/>
            <a:ext cx="4547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выводит случайное число из отрезка [10, 99] и показывает наибольшую цифру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78 -&gt; 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12-&gt; 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85 -&gt; 8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462" name="Google Shape;46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36400" y="3957900"/>
            <a:ext cx="2036698" cy="11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464" name="Google Shape;464;p74"/>
          <p:cNvCxnSpPr/>
          <p:nvPr/>
        </p:nvCxnSpPr>
        <p:spPr>
          <a:xfrm flipH="1" rot="10800000">
            <a:off x="2384450" y="2389441"/>
            <a:ext cx="2509500" cy="8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74"/>
          <p:cNvSpPr/>
          <p:nvPr/>
        </p:nvSpPr>
        <p:spPr>
          <a:xfrm>
            <a:off x="2465956" y="2333463"/>
            <a:ext cx="120600" cy="120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8F93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4"/>
          <p:cNvSpPr/>
          <p:nvPr/>
        </p:nvSpPr>
        <p:spPr>
          <a:xfrm>
            <a:off x="4507724" y="2333463"/>
            <a:ext cx="120600" cy="120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8F93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4"/>
          <p:cNvSpPr txBox="1"/>
          <p:nvPr/>
        </p:nvSpPr>
        <p:spPr>
          <a:xfrm>
            <a:off x="2384450" y="2441342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10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4401559" y="2441342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99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